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wav" ContentType="audio/wav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2" r:id="rId2"/>
  </p:sldMasterIdLst>
  <p:notesMasterIdLst>
    <p:notesMasterId r:id="rId19"/>
  </p:notesMasterIdLst>
  <p:handoutMasterIdLst>
    <p:handoutMasterId r:id="rId20"/>
  </p:handoutMasterIdLst>
  <p:sldIdLst>
    <p:sldId id="257" r:id="rId3"/>
    <p:sldId id="397" r:id="rId4"/>
    <p:sldId id="386" r:id="rId5"/>
    <p:sldId id="401" r:id="rId6"/>
    <p:sldId id="399" r:id="rId7"/>
    <p:sldId id="402" r:id="rId8"/>
    <p:sldId id="403" r:id="rId9"/>
    <p:sldId id="404" r:id="rId10"/>
    <p:sldId id="400" r:id="rId11"/>
    <p:sldId id="405" r:id="rId12"/>
    <p:sldId id="407" r:id="rId13"/>
    <p:sldId id="406" r:id="rId14"/>
    <p:sldId id="398" r:id="rId15"/>
    <p:sldId id="408" r:id="rId16"/>
    <p:sldId id="409" r:id="rId17"/>
    <p:sldId id="396" r:id="rId18"/>
  </p:sldIdLst>
  <p:sldSz cx="9144000" cy="6858000" type="screen4x3"/>
  <p:notesSz cx="6950075" cy="9236075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DA4E"/>
    <a:srgbClr val="79E5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7527" autoAdjust="0"/>
  </p:normalViewPr>
  <p:slideViewPr>
    <p:cSldViewPr>
      <p:cViewPr>
        <p:scale>
          <a:sx n="95" d="100"/>
          <a:sy n="95" d="100"/>
        </p:scale>
        <p:origin x="-1384" y="-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20" Type="http://schemas.openxmlformats.org/officeDocument/2006/relationships/handoutMaster" Target="handoutMasters/handoutMaster1.xml"/><Relationship Id="rId21" Type="http://schemas.openxmlformats.org/officeDocument/2006/relationships/printerSettings" Target="printerSettings/printerSettings1.bin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12501" cy="4621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935971" y="0"/>
            <a:ext cx="3012500" cy="4621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768B52-F7D1-46A8-BA68-5A9F18349573}" type="datetimeFigureOut">
              <a:rPr lang="fr-CA" smtClean="0"/>
              <a:pPr/>
              <a:t>31/03/2015</a:t>
            </a:fld>
            <a:endParaRPr lang="fr-CA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1" y="8772378"/>
            <a:ext cx="3012501" cy="4621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935971" y="8772378"/>
            <a:ext cx="3012500" cy="4621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CB7DCC-05A2-42AB-B793-3279BD734868}" type="slidenum">
              <a:rPr lang="fr-CA" smtClean="0"/>
              <a:pPr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1279798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11699" cy="46180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936769" y="0"/>
            <a:ext cx="3011699" cy="46180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6BF743EF-8096-4604-BBAA-67764659292C}" type="datetimeFigureOut">
              <a:rPr lang="fr-CA" smtClean="0"/>
              <a:pPr/>
              <a:t>31/03/2015</a:t>
            </a:fld>
            <a:endParaRPr lang="fr-C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692150"/>
            <a:ext cx="4618037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endParaRPr lang="fr-CA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vert="horz" lIns="92446" tIns="46223" rIns="92446" bIns="46223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1" y="8772669"/>
            <a:ext cx="3011699" cy="461804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936769" y="8772669"/>
            <a:ext cx="3011699" cy="461804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7F0F78FE-7E13-47E2-9DFA-9C835F905435}" type="slidenum">
              <a:rPr lang="fr-CA" smtClean="0"/>
              <a:pPr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0467589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0F78FE-7E13-47E2-9DFA-9C835F905435}" type="slidenum">
              <a:rPr lang="fr-CA" smtClean="0"/>
              <a:pPr/>
              <a:t>1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5969011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0F78FE-7E13-47E2-9DFA-9C835F905435}" type="slidenum">
              <a:rPr lang="fr-CA" smtClean="0"/>
              <a:pPr/>
              <a:t>2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5969011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0F78FE-7E13-47E2-9DFA-9C835F905435}" type="slidenum">
              <a:rPr lang="fr-CA" smtClean="0"/>
              <a:pPr/>
              <a:t>3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5969011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0F78FE-7E13-47E2-9DFA-9C835F905435}" type="slidenum">
              <a:rPr lang="fr-CA" smtClean="0"/>
              <a:pPr/>
              <a:t>5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5969011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0F78FE-7E13-47E2-9DFA-9C835F905435}" type="slidenum">
              <a:rPr lang="fr-CA" smtClean="0"/>
              <a:pPr/>
              <a:t>7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5969011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0F78FE-7E13-47E2-9DFA-9C835F905435}" type="slidenum">
              <a:rPr lang="fr-CA" smtClean="0"/>
              <a:pPr/>
              <a:t>9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5969011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0F78FE-7E13-47E2-9DFA-9C835F905435}" type="slidenum">
              <a:rPr lang="fr-CA" smtClean="0"/>
              <a:pPr/>
              <a:t>11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5969011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0F78FE-7E13-47E2-9DFA-9C835F905435}" type="slidenum">
              <a:rPr lang="fr-CA" smtClean="0"/>
              <a:pPr/>
              <a:t>13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5969011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0F78FE-7E13-47E2-9DFA-9C835F905435}" type="slidenum">
              <a:rPr lang="fr-CA" smtClean="0"/>
              <a:pPr/>
              <a:t>15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5969011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0F78FE-7E13-47E2-9DFA-9C835F905435}" type="slidenum">
              <a:rPr lang="fr-CA" smtClean="0"/>
              <a:pPr/>
              <a:t>16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5969011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Relationship Id="rId3" Type="http://schemas.openxmlformats.org/officeDocument/2006/relationships/image" Target="../media/image2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audio" Target="../media/audio1.wav"/><Relationship Id="rId2" Type="http://schemas.openxmlformats.org/officeDocument/2006/relationships/slideMaster" Target="../slideMasters/slideMaster2.xml"/><Relationship Id="rId3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audio" Target="../media/audio1.wav"/><Relationship Id="rId2" Type="http://schemas.openxmlformats.org/officeDocument/2006/relationships/slideMaster" Target="../slideMasters/slideMaster2.xml"/><Relationship Id="rId3" Type="http://schemas.openxmlformats.org/officeDocument/2006/relationships/image" Target="../media/image3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audio" Target="../media/audio1.wav"/><Relationship Id="rId2" Type="http://schemas.openxmlformats.org/officeDocument/2006/relationships/slideMaster" Target="../slideMasters/slideMaster2.xml"/><Relationship Id="rId3" Type="http://schemas.openxmlformats.org/officeDocument/2006/relationships/image" Target="../media/image3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3.png"/><Relationship Id="rId1" Type="http://schemas.openxmlformats.org/officeDocument/2006/relationships/audio" Target="../media/audio1.wav"/><Relationship Id="rId2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audio" Target="../media/audio1.wav"/><Relationship Id="rId2" Type="http://schemas.openxmlformats.org/officeDocument/2006/relationships/slideMaster" Target="../slideMasters/slideMaster2.xml"/><Relationship Id="rId3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31/03/2015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31/03/2015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31/03/2015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31/03/2015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31/03/2015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31/03/2015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31/03/2015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31/03/2015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31/03/2015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31/03/2015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31/03/2015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our le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 preferRelativeResize="0">
            <a:picLocks noChangeArrowheads="1"/>
          </p:cNvPicPr>
          <p:nvPr userDrawn="1"/>
        </p:nvPicPr>
        <p:blipFill>
          <a:blip r:embed="rId2" cstate="print"/>
          <a:srcRect b="35678"/>
          <a:stretch>
            <a:fillRect/>
          </a:stretch>
        </p:blipFill>
        <p:spPr bwMode="auto">
          <a:xfrm>
            <a:off x="0" y="5865813"/>
            <a:ext cx="9144000" cy="992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11" descr="White logo_060212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01025" y="6002338"/>
            <a:ext cx="601663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274638" y="161925"/>
            <a:ext cx="8553450" cy="644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lvl="0"/>
            <a:r>
              <a:rPr lang="en-GB" dirty="0" smtClean="0"/>
              <a:t>CLICK TO EDIT MASTER TITLE</a:t>
            </a:r>
          </a:p>
        </p:txBody>
      </p:sp>
    </p:spTree>
    <p:extLst>
      <p:ext uri="{BB962C8B-B14F-4D97-AF65-F5344CB8AC3E}">
        <p14:creationId xmlns:p14="http://schemas.microsoft.com/office/powerpoint/2010/main" val="35043906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ge d'i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1" descr="White logo_06021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1025" y="6002338"/>
            <a:ext cx="601663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3" name="Rectangle 7"/>
          <p:cNvSpPr>
            <a:spLocks noGrp="1" noChangeArrowheads="1"/>
          </p:cNvSpPr>
          <p:nvPr>
            <p:ph type="ctrTitle"/>
          </p:nvPr>
        </p:nvSpPr>
        <p:spPr>
          <a:xfrm>
            <a:off x="400050" y="2516188"/>
            <a:ext cx="8466138" cy="1978025"/>
          </a:xfrm>
        </p:spPr>
        <p:txBody>
          <a:bodyPr/>
          <a:lstStyle>
            <a:lvl1pPr>
              <a:lnSpc>
                <a:spcPts val="7000"/>
              </a:lnSpc>
              <a:defRPr sz="6600" smtClean="0">
                <a:solidFill>
                  <a:schemeClr val="bg1"/>
                </a:solidFill>
                <a:latin typeface="+mj-lt"/>
                <a:ea typeface="ＭＳ Ｐゴシック" pitchFamily="34" charset="-128"/>
              </a:defRPr>
            </a:lvl1pPr>
          </a:lstStyle>
          <a:p>
            <a:pPr lvl="0"/>
            <a:r>
              <a:rPr lang="fr-FR" noProof="0" smtClean="0"/>
              <a:t>Modifiez le style du titre</a:t>
            </a:r>
            <a:endParaRPr lang="en-GB" noProof="0" dirty="0" smtClean="0"/>
          </a:p>
        </p:txBody>
      </p:sp>
      <p:sp>
        <p:nvSpPr>
          <p:cNvPr id="39944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457200" y="4737100"/>
            <a:ext cx="8380413" cy="504825"/>
          </a:xfrm>
        </p:spPr>
        <p:txBody>
          <a:bodyPr/>
          <a:lstStyle>
            <a:lvl1pPr>
              <a:defRPr sz="2800" b="0" smtClean="0">
                <a:solidFill>
                  <a:schemeClr val="bg1"/>
                </a:solidFill>
                <a:ea typeface="ＭＳ Ｐゴシック" pitchFamily="34" charset="-128"/>
              </a:defRPr>
            </a:lvl1pPr>
          </a:lstStyle>
          <a:p>
            <a:pPr lvl="0"/>
            <a:r>
              <a:rPr lang="en-GB" noProof="0" smtClean="0"/>
              <a:t>CLICK TO EDIT MASTER SUBTITLE</a:t>
            </a:r>
          </a:p>
        </p:txBody>
      </p:sp>
    </p:spTree>
    <p:extLst>
      <p:ext uri="{BB962C8B-B14F-4D97-AF65-F5344CB8AC3E}">
        <p14:creationId xmlns:p14="http://schemas.microsoft.com/office/powerpoint/2010/main" val="2023368207"/>
      </p:ext>
    </p:extLst>
  </p:cSld>
  <p:clrMapOvr>
    <a:masterClrMapping/>
  </p:clrMapOvr>
  <p:transition xmlns:p14="http://schemas.microsoft.com/office/powerpoint/2010/main">
    <p:sndAc>
      <p:stSnd>
        <p:snd r:embed="rId1" name="chimes.wav"/>
      </p:stSnd>
    </p:sndAc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us-titre en couleur mau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1" descr="White logo_06021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1025" y="6002338"/>
            <a:ext cx="601663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87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52425" y="2820988"/>
            <a:ext cx="8505825" cy="1506537"/>
          </a:xfrm>
        </p:spPr>
        <p:txBody>
          <a:bodyPr/>
          <a:lstStyle>
            <a:lvl1pPr>
              <a:lnSpc>
                <a:spcPct val="90000"/>
              </a:lnSpc>
              <a:defRPr sz="52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 dirty="0" smtClean="0"/>
              <a:t>CLICK TO EDIT MASTER TITLE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457200" y="4737100"/>
            <a:ext cx="8380413" cy="504825"/>
          </a:xfrm>
        </p:spPr>
        <p:txBody>
          <a:bodyPr/>
          <a:lstStyle>
            <a:lvl1pPr>
              <a:defRPr sz="2800" b="0" smtClean="0">
                <a:solidFill>
                  <a:schemeClr val="bg1"/>
                </a:solidFill>
                <a:ea typeface="ＭＳ Ｐゴシック" pitchFamily="34" charset="-128"/>
              </a:defRPr>
            </a:lvl1pPr>
          </a:lstStyle>
          <a:p>
            <a:pPr lvl="0"/>
            <a:r>
              <a:rPr lang="en-GB" noProof="0" smtClean="0"/>
              <a:t>CLICK TO EDIT MASTER SUBTITLE</a:t>
            </a:r>
          </a:p>
        </p:txBody>
      </p:sp>
    </p:spTree>
    <p:extLst>
      <p:ext uri="{BB962C8B-B14F-4D97-AF65-F5344CB8AC3E}">
        <p14:creationId xmlns:p14="http://schemas.microsoft.com/office/powerpoint/2010/main" val="2194805428"/>
      </p:ext>
    </p:extLst>
  </p:cSld>
  <p:clrMapOvr>
    <a:masterClrMapping/>
  </p:clrMapOvr>
  <p:transition xmlns:p14="http://schemas.microsoft.com/office/powerpoint/2010/main">
    <p:sndAc>
      <p:stSnd>
        <p:snd r:embed="rId1" name="chimes.wav"/>
      </p:stSnd>
    </p:sndAc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us-titre en couleur ble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1" descr="White logo_06021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1025" y="6002338"/>
            <a:ext cx="601663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87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52425" y="2820988"/>
            <a:ext cx="8505825" cy="1506537"/>
          </a:xfrm>
        </p:spPr>
        <p:txBody>
          <a:bodyPr/>
          <a:lstStyle>
            <a:lvl1pPr>
              <a:lnSpc>
                <a:spcPct val="90000"/>
              </a:lnSpc>
              <a:defRPr sz="52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 dirty="0" smtClean="0"/>
              <a:t>CLICK TO EDIT MASTER TITLE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457200" y="4737100"/>
            <a:ext cx="8380413" cy="504825"/>
          </a:xfrm>
        </p:spPr>
        <p:txBody>
          <a:bodyPr/>
          <a:lstStyle>
            <a:lvl1pPr>
              <a:defRPr sz="2800" b="0" smtClean="0">
                <a:solidFill>
                  <a:schemeClr val="bg1"/>
                </a:solidFill>
                <a:ea typeface="ＭＳ Ｐゴシック" pitchFamily="34" charset="-128"/>
              </a:defRPr>
            </a:lvl1pPr>
          </a:lstStyle>
          <a:p>
            <a:pPr lvl="0"/>
            <a:r>
              <a:rPr lang="fr-FR" noProof="0" smtClean="0"/>
              <a:t>Modifiez le style des sous-titres du masque</a:t>
            </a:r>
            <a:endParaRPr lang="en-GB" noProof="0" dirty="0" smtClean="0"/>
          </a:p>
        </p:txBody>
      </p:sp>
    </p:spTree>
    <p:extLst>
      <p:ext uri="{BB962C8B-B14F-4D97-AF65-F5344CB8AC3E}">
        <p14:creationId xmlns:p14="http://schemas.microsoft.com/office/powerpoint/2010/main" val="1276250607"/>
      </p:ext>
    </p:extLst>
  </p:cSld>
  <p:clrMapOvr>
    <a:masterClrMapping/>
  </p:clrMapOvr>
  <p:transition xmlns:p14="http://schemas.microsoft.com/office/powerpoint/2010/main">
    <p:sndAc>
      <p:stSnd>
        <p:snd r:embed="rId1" name="chimes.wav"/>
      </p:stSnd>
    </p:sndAc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our le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 preferRelativeResize="0">
            <a:picLocks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678"/>
          <a:stretch>
            <a:fillRect/>
          </a:stretch>
        </p:blipFill>
        <p:spPr bwMode="auto">
          <a:xfrm>
            <a:off x="0" y="5865813"/>
            <a:ext cx="9144000" cy="992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11" descr="White logo_06021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1025" y="6002338"/>
            <a:ext cx="601663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274638" y="161925"/>
            <a:ext cx="8553450" cy="64452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/>
          <a:p>
            <a:pPr lvl="0"/>
            <a:r>
              <a:rPr lang="en-GB" dirty="0" smtClean="0"/>
              <a:t>CLICK TO EDIT MASTER TITLE</a:t>
            </a:r>
          </a:p>
        </p:txBody>
      </p:sp>
    </p:spTree>
    <p:extLst>
      <p:ext uri="{BB962C8B-B14F-4D97-AF65-F5344CB8AC3E}">
        <p14:creationId xmlns:p14="http://schemas.microsoft.com/office/powerpoint/2010/main" val="3929461406"/>
      </p:ext>
    </p:extLst>
  </p:cSld>
  <p:clrMapOvr>
    <a:masterClrMapping/>
  </p:clrMapOvr>
  <p:transition xmlns:p14="http://schemas.microsoft.com/office/powerpoint/2010/main">
    <p:sndAc>
      <p:stSnd>
        <p:snd r:embed="rId1" name="chimes.wav"/>
      </p:stSnd>
    </p:sndAc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rrière plan photos (avec logo et titr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1" descr="White logo_06021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1025" y="6002338"/>
            <a:ext cx="601663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2"/>
          <p:cNvSpPr txBox="1">
            <a:spLocks noChangeArrowheads="1"/>
          </p:cNvSpPr>
          <p:nvPr userDrawn="1"/>
        </p:nvSpPr>
        <p:spPr bwMode="auto">
          <a:xfrm>
            <a:off x="176213" y="6256338"/>
            <a:ext cx="3070225" cy="4127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200" b="1">
                <a:solidFill>
                  <a:srgbClr val="FFFFFF"/>
                </a:solidFill>
              </a:rPr>
              <a:t>CREDIT PHOTO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52425" y="2820988"/>
            <a:ext cx="8505825" cy="1506537"/>
          </a:xfrm>
        </p:spPr>
        <p:txBody>
          <a:bodyPr/>
          <a:lstStyle>
            <a:lvl1pPr>
              <a:lnSpc>
                <a:spcPct val="90000"/>
              </a:lnSpc>
              <a:defRPr sz="52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 dirty="0" smtClean="0"/>
              <a:t>CLICK TO EDIT MASTER TITLE</a:t>
            </a:r>
          </a:p>
        </p:txBody>
      </p:sp>
    </p:spTree>
    <p:extLst>
      <p:ext uri="{BB962C8B-B14F-4D97-AF65-F5344CB8AC3E}">
        <p14:creationId xmlns:p14="http://schemas.microsoft.com/office/powerpoint/2010/main" val="195501982"/>
      </p:ext>
    </p:extLst>
  </p:cSld>
  <p:clrMapOvr>
    <a:masterClrMapping/>
  </p:clrMapOvr>
  <p:transition xmlns:p14="http://schemas.microsoft.com/office/powerpoint/2010/main">
    <p:sndAc>
      <p:stSnd>
        <p:snd r:embed="rId1" name="chimes.wav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7.xml"/><Relationship Id="rId6" Type="http://schemas.openxmlformats.org/officeDocument/2006/relationships/theme" Target="../theme/theme2.xml"/><Relationship Id="rId7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309A6D-C09C-4548-B29A-6CF363A7E532}" type="datetimeFigureOut">
              <a:rPr lang="fr-FR" smtClean="0"/>
              <a:pPr/>
              <a:t>31/03/2015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‹#›</a:t>
            </a:fld>
            <a:endParaRPr lang="fr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9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274638" y="161925"/>
            <a:ext cx="8553450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</a:t>
            </a:r>
          </a:p>
        </p:txBody>
      </p:sp>
      <p:sp>
        <p:nvSpPr>
          <p:cNvPr id="20491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23075" y="6505575"/>
            <a:ext cx="1228725" cy="1651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0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>
                <a:solidFill>
                  <a:srgbClr val="000000"/>
                </a:solidFill>
              </a:rPr>
              <a:t>Page </a:t>
            </a:r>
            <a:fld id="{9D7C517A-F1E7-4105-91D9-A776C9CEE4F8}" type="slidenum">
              <a:rPr lang="en-GB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8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284163" y="1689100"/>
            <a:ext cx="8480425" cy="427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43514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5" r:id="rId2"/>
    <p:sldLayoutId id="2147483666" r:id="rId3"/>
    <p:sldLayoutId id="2147483667" r:id="rId4"/>
    <p:sldLayoutId id="2147483668" r:id="rId5"/>
  </p:sldLayoutIdLst>
  <p:transition xmlns:p14="http://schemas.microsoft.com/office/powerpoint/2010/main">
    <p:sndAc>
      <p:stSnd>
        <p:snd r:embed="rId7" name="chimes.wav"/>
      </p:stSnd>
    </p:sndAc>
  </p:transition>
  <p:hf hdr="0" ftr="0" dt="0"/>
  <p:txStyles>
    <p:titleStyle>
      <a:lvl1pPr algn="l" rtl="0" eaLnBrk="0" fontAlgn="base" hangingPunct="0">
        <a:lnSpc>
          <a:spcPts val="4800"/>
        </a:lnSpc>
        <a:spcBef>
          <a:spcPct val="0"/>
        </a:spcBef>
        <a:spcAft>
          <a:spcPct val="0"/>
        </a:spcAft>
        <a:defRPr sz="4500" b="1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ts val="4800"/>
        </a:lnSpc>
        <a:spcBef>
          <a:spcPct val="0"/>
        </a:spcBef>
        <a:spcAft>
          <a:spcPct val="0"/>
        </a:spcAft>
        <a:defRPr sz="4500" b="1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2pPr>
      <a:lvl3pPr algn="l" rtl="0" eaLnBrk="0" fontAlgn="base" hangingPunct="0">
        <a:lnSpc>
          <a:spcPts val="4800"/>
        </a:lnSpc>
        <a:spcBef>
          <a:spcPct val="0"/>
        </a:spcBef>
        <a:spcAft>
          <a:spcPct val="0"/>
        </a:spcAft>
        <a:defRPr sz="4500" b="1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3pPr>
      <a:lvl4pPr algn="l" rtl="0" eaLnBrk="0" fontAlgn="base" hangingPunct="0">
        <a:lnSpc>
          <a:spcPts val="4800"/>
        </a:lnSpc>
        <a:spcBef>
          <a:spcPct val="0"/>
        </a:spcBef>
        <a:spcAft>
          <a:spcPct val="0"/>
        </a:spcAft>
        <a:defRPr sz="4500" b="1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4pPr>
      <a:lvl5pPr algn="l" rtl="0" eaLnBrk="0" fontAlgn="base" hangingPunct="0">
        <a:lnSpc>
          <a:spcPts val="4800"/>
        </a:lnSpc>
        <a:spcBef>
          <a:spcPct val="0"/>
        </a:spcBef>
        <a:spcAft>
          <a:spcPct val="0"/>
        </a:spcAft>
        <a:defRPr sz="4500" b="1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lnSpc>
          <a:spcPct val="95000"/>
        </a:lnSpc>
        <a:spcBef>
          <a:spcPct val="0"/>
        </a:spcBef>
        <a:spcAft>
          <a:spcPct val="0"/>
        </a:spcAft>
        <a:buFont typeface="Arial" charset="0"/>
        <a:defRPr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588" indent="455613" algn="l" defTabSz="457200" rtl="0" eaLnBrk="0" fontAlgn="base" hangingPunct="0">
        <a:lnSpc>
          <a:spcPct val="95000"/>
        </a:lnSpc>
        <a:spcBef>
          <a:spcPct val="0"/>
        </a:spcBef>
        <a:spcAft>
          <a:spcPct val="0"/>
        </a:spcAft>
        <a:buFont typeface="Arial" charset="0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3175" indent="911225" algn="l" defTabSz="457200" rtl="0" eaLnBrk="0" fontAlgn="base" hangingPunct="0">
        <a:lnSpc>
          <a:spcPct val="95000"/>
        </a:lnSpc>
        <a:spcBef>
          <a:spcPct val="0"/>
        </a:spcBef>
        <a:spcAft>
          <a:spcPct val="0"/>
        </a:spcAft>
        <a:buFont typeface="Arial" charset="0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4763" indent="1366838" algn="l" defTabSz="457200" rtl="0" eaLnBrk="0" fontAlgn="base" hangingPunct="0">
        <a:lnSpc>
          <a:spcPct val="95000"/>
        </a:lnSpc>
        <a:spcBef>
          <a:spcPct val="0"/>
        </a:spcBef>
        <a:spcAft>
          <a:spcPct val="0"/>
        </a:spcAft>
        <a:buFont typeface="Arial" charset="0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6350" indent="1822450" algn="l" defTabSz="457200" rtl="0" eaLnBrk="0" fontAlgn="base" hangingPunct="0">
        <a:lnSpc>
          <a:spcPct val="95000"/>
        </a:lnSpc>
        <a:spcBef>
          <a:spcPct val="0"/>
        </a:spcBef>
        <a:spcAft>
          <a:spcPct val="0"/>
        </a:spcAft>
        <a:buFont typeface="Arial" charset="0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jpeg"/><Relationship Id="rId6" Type="http://schemas.openxmlformats.org/officeDocument/2006/relationships/image" Target="../media/image7.jpeg"/><Relationship Id="rId7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ZoneTexte 4"/>
          <p:cNvSpPr txBox="1"/>
          <p:nvPr/>
        </p:nvSpPr>
        <p:spPr>
          <a:xfrm>
            <a:off x="251520" y="1556792"/>
            <a:ext cx="8683107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40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fr-FR" sz="44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Facing</a:t>
            </a:r>
            <a:r>
              <a:rPr lang="fr-FR" sz="4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the </a:t>
            </a:r>
            <a:r>
              <a:rPr lang="fr-FR" sz="44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politics</a:t>
            </a:r>
            <a:endParaRPr lang="fr-FR" sz="4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fr-FR" sz="4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of global </a:t>
            </a:r>
            <a:r>
              <a:rPr lang="fr-FR" sz="44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tax</a:t>
            </a:r>
            <a:r>
              <a:rPr lang="fr-FR" sz="4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44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</a:t>
            </a:r>
            <a:r>
              <a:rPr lang="fr-FR" sz="44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eform</a:t>
            </a:r>
            <a:endParaRPr lang="fr-FR" sz="44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fr-FR" sz="32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fr-FR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Francis Weyzig</a:t>
            </a:r>
          </a:p>
          <a:p>
            <a:pPr algn="ctr"/>
            <a:endParaRPr lang="fr-FR" sz="32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fr-FR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Amsterdam, 9 April 2015</a:t>
            </a:r>
          </a:p>
          <a:p>
            <a:pPr algn="ctr"/>
            <a:endParaRPr lang="fr-FR" sz="20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fr-FR" sz="40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251520" y="6237312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Picture 2" descr="F:\Oxfam Niger\Docs et autres - Oxfam-Québec\Logo OXFAM - Normes graphiques Terrain\logo-oxfam-vertical-blanc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68344" y="5373216"/>
            <a:ext cx="1154712" cy="127828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ZoneTexte 6"/>
          <p:cNvSpPr txBox="1"/>
          <p:nvPr/>
        </p:nvSpPr>
        <p:spPr>
          <a:xfrm>
            <a:off x="251520" y="6237312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Picture 2" descr="F:\Oxfam Niger\Docs et autres - Oxfam-Québec\Logo OXFAM - Normes graphiques Terrain\logo-oxfam-vertical-blanc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68344" y="5373216"/>
            <a:ext cx="1154712" cy="1278281"/>
          </a:xfrm>
          <a:prstGeom prst="rect">
            <a:avLst/>
          </a:prstGeom>
          <a:noFill/>
        </p:spPr>
      </p:pic>
      <p:pic>
        <p:nvPicPr>
          <p:cNvPr id="9" name="Picture 6" descr="Brug1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300788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7" descr="JSF1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4438" y="3543300"/>
            <a:ext cx="4824412" cy="3446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8" descr="Schooljongen Nicaragua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0463" y="-42863"/>
            <a:ext cx="2903537" cy="4365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57919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ZoneTexte 4"/>
          <p:cNvSpPr txBox="1"/>
          <p:nvPr/>
        </p:nvSpPr>
        <p:spPr>
          <a:xfrm>
            <a:off x="230446" y="1772816"/>
            <a:ext cx="8683107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36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fr-FR" sz="36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fr-FR" sz="3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1. </a:t>
            </a:r>
            <a:r>
              <a:rPr lang="fr-FR" sz="36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Tax</a:t>
            </a:r>
            <a:r>
              <a:rPr lang="fr-FR" sz="3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36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treaty</a:t>
            </a:r>
            <a:r>
              <a:rPr lang="fr-FR" sz="3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abuse</a:t>
            </a:r>
          </a:p>
          <a:p>
            <a:pPr algn="ctr"/>
            <a:endParaRPr lang="fr-FR" sz="40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251520" y="6237312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Picture 2" descr="F:\Oxfam Niger\Docs et autres - Oxfam-Québec\Logo OXFAM - Normes graphiques Terrain\logo-oxfam-vertical-blanc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68344" y="5373216"/>
            <a:ext cx="1154712" cy="127828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917085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67022" y="332656"/>
            <a:ext cx="8553450" cy="644525"/>
          </a:xfrm>
        </p:spPr>
        <p:txBody>
          <a:bodyPr>
            <a:normAutofit/>
          </a:bodyPr>
          <a:lstStyle/>
          <a:p>
            <a:pPr algn="l"/>
            <a:r>
              <a:rPr lang="en-CA" sz="36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Tax treaty abuse</a:t>
            </a:r>
            <a:endParaRPr lang="fr-CA" sz="3600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51520" y="1196752"/>
            <a:ext cx="8280920" cy="50764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51500" indent="-571500">
              <a:lnSpc>
                <a:spcPct val="114000"/>
              </a:lnSpc>
              <a:spcAft>
                <a:spcPts val="1800"/>
              </a:spcAft>
              <a:buFont typeface="Arial"/>
              <a:buChar char="•"/>
            </a:pP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Spillover effects: withholding tax policy affects treaty partner</a:t>
            </a:r>
          </a:p>
          <a:p>
            <a:pPr marL="751500" indent="-571500">
              <a:lnSpc>
                <a:spcPct val="114000"/>
              </a:lnSpc>
              <a:spcAft>
                <a:spcPts val="1800"/>
              </a:spcAft>
              <a:buFont typeface="Arial"/>
              <a:buChar char="•"/>
            </a:pP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OECD solution: 3 types of anti-abuse clauses &amp; domestic law</a:t>
            </a:r>
          </a:p>
          <a:p>
            <a:pPr marL="751500" indent="-571500">
              <a:lnSpc>
                <a:spcPct val="114000"/>
              </a:lnSpc>
              <a:spcAft>
                <a:spcPts val="1800"/>
              </a:spcAft>
              <a:buFont typeface="Arial"/>
              <a:buChar char="•"/>
            </a:pP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Implementation: amending treaty networks &amp; multilateral instrument</a:t>
            </a:r>
          </a:p>
          <a:p>
            <a:pPr marL="180000"/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14250"/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27827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ZoneTexte 6"/>
          <p:cNvSpPr txBox="1"/>
          <p:nvPr/>
        </p:nvSpPr>
        <p:spPr>
          <a:xfrm>
            <a:off x="251520" y="6237312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Picture 2" descr="F:\Oxfam Niger\Docs et autres - Oxfam-Québec\Logo OXFAM - Normes graphiques Terrain\logo-oxfam-vertical-blanc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68344" y="5373216"/>
            <a:ext cx="1154712" cy="1278281"/>
          </a:xfrm>
          <a:prstGeom prst="rect">
            <a:avLst/>
          </a:prstGeom>
          <a:noFill/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9700" y="0"/>
            <a:ext cx="884296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3935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67022" y="332656"/>
            <a:ext cx="8553450" cy="644525"/>
          </a:xfrm>
        </p:spPr>
        <p:txBody>
          <a:bodyPr>
            <a:normAutofit/>
          </a:bodyPr>
          <a:lstStyle/>
          <a:p>
            <a:pPr algn="l"/>
            <a:r>
              <a:rPr lang="en-CA" sz="36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Facing the politics</a:t>
            </a:r>
            <a:endParaRPr lang="fr-CA" sz="3600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51520" y="1196752"/>
            <a:ext cx="8280920" cy="31185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51500" indent="-571500">
              <a:lnSpc>
                <a:spcPct val="114000"/>
              </a:lnSpc>
              <a:spcAft>
                <a:spcPts val="1800"/>
              </a:spcAft>
              <a:buFont typeface="Arial"/>
              <a:buChar char="•"/>
            </a:pP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No agreement on preferred type of anti-abuse clause</a:t>
            </a:r>
            <a:r>
              <a:rPr lang="en-US" sz="3200" dirty="0" smtClean="0">
                <a:solidFill>
                  <a:srgbClr val="80DA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sz="32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 </a:t>
            </a:r>
            <a:r>
              <a:rPr lang="en-CA" sz="3200" b="1" cap="small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complex</a:t>
            </a:r>
            <a:endParaRPr lang="en-US" sz="3200" b="1" dirty="0" smtClean="0">
              <a:solidFill>
                <a:srgbClr val="80DA4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51500" indent="-571500">
              <a:lnSpc>
                <a:spcPct val="114000"/>
              </a:lnSpc>
              <a:spcAft>
                <a:spcPts val="1800"/>
              </a:spcAft>
              <a:buFont typeface="Arial"/>
              <a:buChar char="•"/>
            </a:pP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No mechanism to ensure non-OECD countries cooperate (e.g. Mauritius, UAE) </a:t>
            </a:r>
            <a:r>
              <a:rPr lang="en-CA" sz="32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 </a:t>
            </a:r>
            <a:r>
              <a:rPr lang="en-CA" sz="3200" b="1" cap="small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w</a:t>
            </a:r>
            <a:r>
              <a:rPr lang="en-CA" sz="3200" b="1" cap="small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eak</a:t>
            </a:r>
            <a:endParaRPr lang="en-US" sz="3200" b="1" cap="small" dirty="0">
              <a:solidFill>
                <a:srgbClr val="80DA4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40807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ZoneTexte 4"/>
          <p:cNvSpPr txBox="1"/>
          <p:nvPr/>
        </p:nvSpPr>
        <p:spPr>
          <a:xfrm>
            <a:off x="230446" y="1772816"/>
            <a:ext cx="8683107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36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fr-FR" sz="36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fr-FR" sz="3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fr-FR" sz="3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fr-FR" sz="36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Harmful</a:t>
            </a:r>
            <a:r>
              <a:rPr lang="fr-FR" sz="3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36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tax</a:t>
            </a:r>
            <a:r>
              <a:rPr lang="fr-FR" sz="3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practices</a:t>
            </a:r>
          </a:p>
          <a:p>
            <a:pPr algn="ctr"/>
            <a:endParaRPr lang="fr-FR" sz="40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251520" y="6237312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Picture 2" descr="F:\Oxfam Niger\Docs et autres - Oxfam-Québec\Logo OXFAM - Normes graphiques Terrain\logo-oxfam-vertical-blanc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68344" y="5373216"/>
            <a:ext cx="1154712" cy="127828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316441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67022" y="332656"/>
            <a:ext cx="8553450" cy="644525"/>
          </a:xfrm>
        </p:spPr>
        <p:txBody>
          <a:bodyPr>
            <a:normAutofit/>
          </a:bodyPr>
          <a:lstStyle/>
          <a:p>
            <a:pPr algn="l"/>
            <a:r>
              <a:rPr lang="en-CA" sz="36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Harmful tax practices</a:t>
            </a:r>
            <a:endParaRPr lang="fr-CA" sz="3600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51520" y="1196752"/>
            <a:ext cx="8280920" cy="60921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51500" indent="-571500">
              <a:lnSpc>
                <a:spcPct val="114000"/>
              </a:lnSpc>
              <a:spcAft>
                <a:spcPts val="1800"/>
              </a:spcAft>
              <a:buFont typeface="Arial"/>
              <a:buChar char="•"/>
            </a:pP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Spillover effects: shifting profits to other countries with low-tax regime</a:t>
            </a:r>
          </a:p>
          <a:p>
            <a:pPr marL="751500" indent="-571500">
              <a:lnSpc>
                <a:spcPct val="114000"/>
              </a:lnSpc>
              <a:spcAft>
                <a:spcPts val="1800"/>
              </a:spcAft>
              <a:buFont typeface="Arial"/>
              <a:buChar char="•"/>
            </a:pP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OECD solution: changing rules for transfer pricing (arm’s length principle)</a:t>
            </a:r>
          </a:p>
          <a:p>
            <a:pPr marL="751500" indent="-571500">
              <a:lnSpc>
                <a:spcPct val="114000"/>
              </a:lnSpc>
              <a:spcAft>
                <a:spcPts val="1800"/>
              </a:spcAft>
              <a:buFont typeface="Arial"/>
              <a:buChar char="•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OECD &amp; EU solution: addressing special regimes (nexus approach for IP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180000">
              <a:spcAft>
                <a:spcPts val="1800"/>
              </a:spcAft>
            </a:pPr>
            <a:endParaRPr lang="en-US" sz="3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14250">
              <a:spcAft>
                <a:spcPts val="1800"/>
              </a:spcAft>
            </a:pPr>
            <a:endParaRPr lang="en-US" sz="3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1800"/>
              </a:spcAft>
            </a:pP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11184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ZoneTexte 6"/>
          <p:cNvSpPr txBox="1"/>
          <p:nvPr/>
        </p:nvSpPr>
        <p:spPr>
          <a:xfrm>
            <a:off x="251520" y="6237312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Picture 2" descr="F:\Oxfam Niger\Docs et autres - Oxfam-Québec\Logo OXFAM - Normes graphiques Terrain\logo-oxfam-vertical-blanc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68344" y="5373216"/>
            <a:ext cx="1154712" cy="1278281"/>
          </a:xfrm>
          <a:prstGeom prst="rect">
            <a:avLst/>
          </a:prstGeom>
          <a:noFill/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90700" y="0"/>
            <a:ext cx="55498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3600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67022" y="332656"/>
            <a:ext cx="8553450" cy="644525"/>
          </a:xfrm>
        </p:spPr>
        <p:txBody>
          <a:bodyPr>
            <a:normAutofit/>
          </a:bodyPr>
          <a:lstStyle/>
          <a:p>
            <a:pPr algn="l"/>
            <a:r>
              <a:rPr lang="en-CA" sz="36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Facing the politics</a:t>
            </a:r>
            <a:endParaRPr lang="fr-CA" sz="3600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51520" y="1196752"/>
            <a:ext cx="8280920" cy="44721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51500" indent="-571500">
              <a:lnSpc>
                <a:spcPct val="114000"/>
              </a:lnSpc>
              <a:spcAft>
                <a:spcPts val="1800"/>
              </a:spcAft>
              <a:buFont typeface="Arial"/>
              <a:buChar char="•"/>
            </a:pP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No action against non-preferential tax regimes with similar spillover effects    </a:t>
            </a:r>
            <a:r>
              <a:rPr lang="en-US" sz="3200" dirty="0" smtClean="0">
                <a:solidFill>
                  <a:srgbClr val="80DA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sz="32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 </a:t>
            </a:r>
            <a:r>
              <a:rPr lang="en-CA" sz="3200" b="1" cap="small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w</a:t>
            </a:r>
            <a:r>
              <a:rPr lang="en-CA" sz="3200" b="1" cap="small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eak</a:t>
            </a:r>
            <a:endParaRPr lang="en-US" sz="3200" b="1" dirty="0" smtClean="0">
              <a:solidFill>
                <a:srgbClr val="80DA4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51500" indent="-571500">
              <a:lnSpc>
                <a:spcPct val="114000"/>
              </a:lnSpc>
              <a:spcAft>
                <a:spcPts val="1800"/>
              </a:spcAft>
              <a:buFont typeface="Arial"/>
              <a:buChar char="•"/>
            </a:pP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No change of IP regimes required before 2021 </a:t>
            </a:r>
            <a:r>
              <a:rPr lang="en-CA" sz="32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 </a:t>
            </a:r>
            <a:r>
              <a:rPr lang="en-CA" sz="3200" b="1" cap="small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w</a:t>
            </a:r>
            <a:r>
              <a:rPr lang="en-CA" sz="3200" b="1" cap="small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eak</a:t>
            </a:r>
            <a:endParaRPr lang="en-CA" sz="3200" b="1" dirty="0" smtClean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  <a:sym typeface="Wingdings"/>
            </a:endParaRPr>
          </a:p>
          <a:p>
            <a:pPr marL="751500" indent="-571500">
              <a:lnSpc>
                <a:spcPct val="114000"/>
              </a:lnSpc>
              <a:spcAft>
                <a:spcPts val="1800"/>
              </a:spcAft>
              <a:buFont typeface="Arial"/>
              <a:buChar char="•"/>
            </a:pP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Nexus approach: attribution of R&amp;D costs </a:t>
            </a:r>
            <a:r>
              <a:rPr lang="en-CA" sz="32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 </a:t>
            </a:r>
            <a:r>
              <a:rPr lang="en-CA" sz="3200" b="1" cap="small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complex</a:t>
            </a:r>
            <a:endParaRPr lang="en-US" sz="3200" b="1" dirty="0">
              <a:solidFill>
                <a:srgbClr val="80DA4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64467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ZoneTexte 4"/>
          <p:cNvSpPr txBox="1"/>
          <p:nvPr/>
        </p:nvSpPr>
        <p:spPr>
          <a:xfrm>
            <a:off x="230446" y="1772816"/>
            <a:ext cx="8683107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36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fr-FR" sz="36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fr-FR" sz="3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3. </a:t>
            </a:r>
            <a:r>
              <a:rPr lang="fr-FR" sz="36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Tax</a:t>
            </a:r>
            <a:r>
              <a:rPr lang="fr-FR" sz="3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36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transparency</a:t>
            </a:r>
            <a:endParaRPr lang="fr-FR" sz="3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fr-FR" sz="3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fr-FR" sz="36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behind</a:t>
            </a:r>
            <a:r>
              <a:rPr lang="fr-FR" sz="3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36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closed</a:t>
            </a:r>
            <a:r>
              <a:rPr lang="fr-FR" sz="3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36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doors</a:t>
            </a:r>
            <a:r>
              <a:rPr lang="fr-FR" sz="3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</a:t>
            </a:r>
          </a:p>
          <a:p>
            <a:pPr algn="ctr"/>
            <a:endParaRPr lang="fr-FR" sz="40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251520" y="6237312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Picture 2" descr="F:\Oxfam Niger\Docs et autres - Oxfam-Québec\Logo OXFAM - Normes graphiques Terrain\logo-oxfam-vertical-blanc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68344" y="5373216"/>
            <a:ext cx="1154712" cy="127828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266610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67022" y="332656"/>
            <a:ext cx="8553450" cy="644525"/>
          </a:xfrm>
        </p:spPr>
        <p:txBody>
          <a:bodyPr>
            <a:normAutofit/>
          </a:bodyPr>
          <a:lstStyle/>
          <a:p>
            <a:pPr algn="l"/>
            <a:r>
              <a:rPr lang="en-CA" sz="36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Tax transparency (behind closed doors)</a:t>
            </a:r>
            <a:endParaRPr lang="fr-CA" sz="3600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51520" y="1196752"/>
            <a:ext cx="8280920" cy="60921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51500" indent="-571500">
              <a:lnSpc>
                <a:spcPct val="114000"/>
              </a:lnSpc>
              <a:spcAft>
                <a:spcPts val="1800"/>
              </a:spcAft>
              <a:buFont typeface="Arial"/>
              <a:buChar char="•"/>
            </a:pP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Spillover effects: lack of disclosure facilitates international tax dodging</a:t>
            </a:r>
          </a:p>
          <a:p>
            <a:pPr marL="751500" indent="-571500">
              <a:lnSpc>
                <a:spcPct val="114000"/>
              </a:lnSpc>
              <a:spcAft>
                <a:spcPts val="1800"/>
              </a:spcAft>
              <a:buFont typeface="Arial"/>
              <a:buChar char="•"/>
            </a:pP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OECD &amp; EU solution: confidential exchange of rulings</a:t>
            </a:r>
          </a:p>
          <a:p>
            <a:pPr marL="751500" indent="-571500">
              <a:lnSpc>
                <a:spcPct val="114000"/>
              </a:lnSpc>
              <a:spcAft>
                <a:spcPts val="1800"/>
              </a:spcAft>
              <a:buFont typeface="Arial"/>
              <a:buChar char="•"/>
            </a:pP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OECD solution: confidential exchange of country-by-country data</a:t>
            </a:r>
          </a:p>
          <a:p>
            <a:pPr marL="180000">
              <a:spcAft>
                <a:spcPts val="1800"/>
              </a:spcAft>
            </a:pPr>
            <a:endParaRPr lang="en-US" sz="3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14250">
              <a:spcAft>
                <a:spcPts val="1800"/>
              </a:spcAft>
            </a:pPr>
            <a:endParaRPr lang="en-US" sz="3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1800"/>
              </a:spcAft>
            </a:pP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94524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ZoneTexte 6"/>
          <p:cNvSpPr txBox="1"/>
          <p:nvPr/>
        </p:nvSpPr>
        <p:spPr>
          <a:xfrm>
            <a:off x="251520" y="6237312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Picture 2" descr="F:\Oxfam Niger\Docs et autres - Oxfam-Québec\Logo OXFAM - Normes graphiques Terrain\logo-oxfam-vertical-blanc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68344" y="5373216"/>
            <a:ext cx="1154712" cy="1278281"/>
          </a:xfrm>
          <a:prstGeom prst="rect">
            <a:avLst/>
          </a:prstGeom>
          <a:noFill/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5"/>
          <a:srcRect l="14766" t="-995" r="9941" b="-195"/>
          <a:stretch/>
        </p:blipFill>
        <p:spPr>
          <a:xfrm>
            <a:off x="755576" y="-99393"/>
            <a:ext cx="7776864" cy="6991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3935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67022" y="332656"/>
            <a:ext cx="8553450" cy="644525"/>
          </a:xfrm>
        </p:spPr>
        <p:txBody>
          <a:bodyPr>
            <a:normAutofit/>
          </a:bodyPr>
          <a:lstStyle/>
          <a:p>
            <a:pPr algn="l"/>
            <a:r>
              <a:rPr lang="en-CA" sz="36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Facing the politics</a:t>
            </a:r>
            <a:endParaRPr lang="fr-CA" sz="3600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51520" y="1196752"/>
            <a:ext cx="8280920" cy="39108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51500" indent="-571500">
              <a:lnSpc>
                <a:spcPct val="114000"/>
              </a:lnSpc>
              <a:spcAft>
                <a:spcPts val="1800"/>
              </a:spcAft>
              <a:buFont typeface="Arial"/>
              <a:buChar char="•"/>
            </a:pP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No public scrutiny </a:t>
            </a:r>
            <a:r>
              <a:rPr lang="en-CA" sz="32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 </a:t>
            </a:r>
            <a:r>
              <a:rPr lang="en-CA" sz="3200" b="1" cap="small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w</a:t>
            </a:r>
            <a:r>
              <a:rPr lang="en-CA" sz="3200" b="1" cap="small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eak</a:t>
            </a:r>
            <a:endParaRPr lang="en-US" sz="3200" b="1" cap="small" dirty="0" smtClean="0">
              <a:solidFill>
                <a:srgbClr val="80DA4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51500" indent="-571500">
              <a:lnSpc>
                <a:spcPct val="114000"/>
              </a:lnSpc>
              <a:spcAft>
                <a:spcPts val="1800"/>
              </a:spcAft>
              <a:buFont typeface="Arial"/>
              <a:buChar char="•"/>
            </a:pP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No data to guide policy making, including by OECD itself </a:t>
            </a:r>
            <a:r>
              <a:rPr lang="en-CA" sz="32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 </a:t>
            </a:r>
            <a:r>
              <a:rPr lang="en-CA" sz="3200" b="1" cap="small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w</a:t>
            </a:r>
            <a:r>
              <a:rPr lang="en-CA" sz="3200" b="1" cap="small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eak</a:t>
            </a:r>
            <a:endParaRPr lang="en-US" sz="3200" b="1" cap="small" dirty="0">
              <a:solidFill>
                <a:srgbClr val="80DA4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51500" indent="-571500">
              <a:lnSpc>
                <a:spcPct val="114000"/>
              </a:lnSpc>
              <a:spcAft>
                <a:spcPts val="1800"/>
              </a:spcAft>
              <a:buFont typeface="Arial"/>
              <a:buChar char="•"/>
            </a:pP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Exchange of data requires implementation agreements between all countries </a:t>
            </a:r>
            <a:r>
              <a:rPr lang="en-CA" sz="32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 </a:t>
            </a:r>
            <a:r>
              <a:rPr lang="en-CA" sz="3200" b="1" cap="small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complex</a:t>
            </a:r>
            <a:endParaRPr lang="en-US" sz="3200" b="1" cap="small" dirty="0">
              <a:solidFill>
                <a:srgbClr val="80DA4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72659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ZoneTexte 4"/>
          <p:cNvSpPr txBox="1"/>
          <p:nvPr/>
        </p:nvSpPr>
        <p:spPr>
          <a:xfrm>
            <a:off x="251520" y="1363409"/>
            <a:ext cx="8683107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Conclusion:</a:t>
            </a:r>
          </a:p>
          <a:p>
            <a:pPr algn="ctr"/>
            <a:endParaRPr lang="fr-FR" sz="36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fr-FR" sz="3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Time to face the </a:t>
            </a:r>
            <a:r>
              <a:rPr lang="fr-FR" sz="36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politics</a:t>
            </a:r>
            <a:endParaRPr lang="fr-FR" sz="3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fr-FR" sz="3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of global </a:t>
            </a:r>
            <a:r>
              <a:rPr lang="fr-FR" sz="36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tax</a:t>
            </a:r>
            <a:r>
              <a:rPr lang="fr-FR" sz="3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36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reform</a:t>
            </a:r>
            <a:endParaRPr lang="fr-FR" sz="36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fr-FR" sz="36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fr-FR" sz="3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</a:t>
            </a:r>
            <a:r>
              <a:rPr lang="fr-FR" sz="3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 </a:t>
            </a:r>
            <a:r>
              <a:rPr lang="fr-FR" sz="36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else</a:t>
            </a:r>
            <a:r>
              <a:rPr lang="fr-FR" sz="3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solutions </a:t>
            </a:r>
            <a:r>
              <a:rPr lang="fr-FR" sz="36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will</a:t>
            </a:r>
            <a:r>
              <a:rPr lang="fr-FR" sz="3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36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be</a:t>
            </a:r>
            <a:endParaRPr lang="fr-FR" sz="36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fr-FR" sz="3600" b="1" cap="small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too</a:t>
            </a:r>
            <a:r>
              <a:rPr lang="fr-FR" sz="3600" b="1" cap="small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3600" b="1" cap="small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weak</a:t>
            </a:r>
            <a:r>
              <a:rPr lang="fr-FR" sz="3600" b="1" cap="small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3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and</a:t>
            </a:r>
            <a:r>
              <a:rPr lang="fr-FR" sz="3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3600" b="1" cap="small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too</a:t>
            </a:r>
            <a:r>
              <a:rPr lang="fr-FR" sz="3600" b="1" cap="small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3600" b="1" cap="small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complex</a:t>
            </a:r>
            <a:endParaRPr lang="fr-FR" sz="36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fr-FR" sz="40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251520" y="6237312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Picture 2" descr="F:\Oxfam Niger\Docs et autres - Oxfam-Québec\Logo OXFAM - Normes graphiques Terrain\logo-oxfam-vertical-blanc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68344" y="5373216"/>
            <a:ext cx="1154712" cy="127828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281003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ZoneTexte 4"/>
          <p:cNvSpPr txBox="1"/>
          <p:nvPr/>
        </p:nvSpPr>
        <p:spPr>
          <a:xfrm>
            <a:off x="230446" y="1772816"/>
            <a:ext cx="8683107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32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fr-FR" sz="40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Thank</a:t>
            </a:r>
            <a:r>
              <a:rPr lang="fr-FR" sz="4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40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</a:t>
            </a:r>
            <a:r>
              <a:rPr lang="fr-FR" sz="4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!</a:t>
            </a:r>
          </a:p>
          <a:p>
            <a:pPr algn="ctr"/>
            <a:endParaRPr lang="fr-FR" sz="3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fr-FR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Francis Weyzig</a:t>
            </a:r>
          </a:p>
          <a:p>
            <a:pPr algn="ctr"/>
            <a:endParaRPr lang="fr-FR" sz="32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fr-FR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francis.weyzig</a:t>
            </a:r>
            <a:r>
              <a:rPr lang="fr-FR" sz="240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@</a:t>
            </a:r>
            <a:r>
              <a:rPr lang="fr-FR" sz="240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oxfamnovib.nl</a:t>
            </a:r>
            <a:endParaRPr lang="fr-FR" sz="20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fr-FR" sz="40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251520" y="6237312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Picture 2" descr="F:\Oxfam Niger\Docs et autres - Oxfam-Québec\Logo OXFAM - Normes graphiques Terrain\logo-oxfam-vertical-blanc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68344" y="5373216"/>
            <a:ext cx="1154712" cy="127828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794921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1­_No bullets">
  <a:themeElements>
    <a:clrScheme name="1­_No bullets 1">
      <a:dk1>
        <a:srgbClr val="000000"/>
      </a:dk1>
      <a:lt1>
        <a:srgbClr val="FFFFFF"/>
      </a:lt1>
      <a:dk2>
        <a:srgbClr val="009A4C"/>
      </a:dk2>
      <a:lt2>
        <a:srgbClr val="61A534"/>
      </a:lt2>
      <a:accent1>
        <a:srgbClr val="53297D"/>
      </a:accent1>
      <a:accent2>
        <a:srgbClr val="E43989"/>
      </a:accent2>
      <a:accent3>
        <a:srgbClr val="FFFFFF"/>
      </a:accent3>
      <a:accent4>
        <a:srgbClr val="000000"/>
      </a:accent4>
      <a:accent5>
        <a:srgbClr val="B3ACBF"/>
      </a:accent5>
      <a:accent6>
        <a:srgbClr val="CF337C"/>
      </a:accent6>
      <a:hlink>
        <a:srgbClr val="630235"/>
      </a:hlink>
      <a:folHlink>
        <a:srgbClr val="F16422"/>
      </a:folHlink>
    </a:clrScheme>
    <a:fontScheme name="1_1­_No bullets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1­_No bullets 1">
        <a:dk1>
          <a:srgbClr val="000000"/>
        </a:dk1>
        <a:lt1>
          <a:srgbClr val="FFFFFF"/>
        </a:lt1>
        <a:dk2>
          <a:srgbClr val="009A4C"/>
        </a:dk2>
        <a:lt2>
          <a:srgbClr val="61A534"/>
        </a:lt2>
        <a:accent1>
          <a:srgbClr val="53297D"/>
        </a:accent1>
        <a:accent2>
          <a:srgbClr val="E43989"/>
        </a:accent2>
        <a:accent3>
          <a:srgbClr val="FFFFFF"/>
        </a:accent3>
        <a:accent4>
          <a:srgbClr val="000000"/>
        </a:accent4>
        <a:accent5>
          <a:srgbClr val="B3ACBF"/>
        </a:accent5>
        <a:accent6>
          <a:srgbClr val="CF337C"/>
        </a:accent6>
        <a:hlink>
          <a:srgbClr val="630235"/>
        </a:hlink>
        <a:folHlink>
          <a:srgbClr val="F164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23774</TotalTime>
  <Words>289</Words>
  <Application>Microsoft Macintosh PowerPoint</Application>
  <PresentationFormat>On-screen Show (4:3)</PresentationFormat>
  <Paragraphs>66</Paragraphs>
  <Slides>16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18" baseType="lpstr">
      <vt:lpstr>Thème Office</vt:lpstr>
      <vt:lpstr>1_1­_No bullets</vt:lpstr>
      <vt:lpstr>PowerPoint Presentation</vt:lpstr>
      <vt:lpstr>PowerPoint Presentation</vt:lpstr>
      <vt:lpstr>PowerPoint Presentation</vt:lpstr>
      <vt:lpstr>Tax treaty abuse</vt:lpstr>
      <vt:lpstr>PowerPoint Presentation</vt:lpstr>
      <vt:lpstr>Facing the politics</vt:lpstr>
      <vt:lpstr>PowerPoint Presentation</vt:lpstr>
      <vt:lpstr>Harmful tax practices</vt:lpstr>
      <vt:lpstr>PowerPoint Presentation</vt:lpstr>
      <vt:lpstr>Facing the politics</vt:lpstr>
      <vt:lpstr>PowerPoint Presentation</vt:lpstr>
      <vt:lpstr>Tax transparency (behind closed doors)</vt:lpstr>
      <vt:lpstr>PowerPoint Presentation</vt:lpstr>
      <vt:lpstr>Facing the politics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Stagiaire JFH</dc:creator>
  <cp:lastModifiedBy>Francis Weyzig</cp:lastModifiedBy>
  <cp:revision>373</cp:revision>
  <cp:lastPrinted>2014-06-11T16:35:59Z</cp:lastPrinted>
  <dcterms:modified xsi:type="dcterms:W3CDTF">2015-03-31T15:13:04Z</dcterms:modified>
</cp:coreProperties>
</file>